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257" r:id="rId5"/>
    <p:sldId id="258" r:id="rId6"/>
    <p:sldId id="259" r:id="rId7"/>
    <p:sldId id="260" r:id="rId8"/>
    <p:sldId id="261" r:id="rId9"/>
    <p:sldId id="269" r:id="rId10"/>
    <p:sldId id="263" r:id="rId11"/>
    <p:sldId id="268"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E32"/>
    <a:srgbClr val="56BDBF"/>
    <a:srgbClr val="275FA8"/>
    <a:srgbClr val="4CB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74" d="100"/>
          <a:sy n="74" d="100"/>
        </p:scale>
        <p:origin x="240" y="67"/>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1F369-25A5-4D9C-9156-3B7F152B015F}" type="datetimeFigureOut">
              <a:rPr lang="en-GB" smtClean="0"/>
              <a:t>27/10/2023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CE637-4058-40E9-8BE3-AB9B2AB12E3B}" type="slidenum">
              <a:rPr lang="en-GB" smtClean="0"/>
              <a:t>‹#›</a:t>
            </a:fld>
            <a:endParaRPr lang="en-GB"/>
          </a:p>
        </p:txBody>
      </p:sp>
    </p:spTree>
    <p:extLst>
      <p:ext uri="{BB962C8B-B14F-4D97-AF65-F5344CB8AC3E}">
        <p14:creationId xmlns:p14="http://schemas.microsoft.com/office/powerpoint/2010/main" val="1741046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885825"/>
            <a:ext cx="5953125" cy="3349625"/>
          </a:xfrm>
        </p:spPr>
      </p:sp>
      <p:sp>
        <p:nvSpPr>
          <p:cNvPr id="3" name="Notes Placeholder 2"/>
          <p:cNvSpPr>
            <a:spLocks noGrp="1"/>
          </p:cNvSpPr>
          <p:nvPr>
            <p:ph type="body" idx="1"/>
          </p:nvPr>
        </p:nvSpPr>
        <p:spPr/>
        <p:txBody>
          <a:bodyPr/>
          <a:lstStyle/>
          <a:p>
            <a:r>
              <a:rPr lang="en-US" baseline="0" dirty="0"/>
              <a:t>Hello! This presentation will give you an introduction to the Students’ Representative Council (SRC), the work we do to represent students, and the services we offer to students during their time at the University of Glasgow.</a:t>
            </a:r>
          </a:p>
          <a:p>
            <a:endParaRPr lang="en-US" baseline="0" dirty="0"/>
          </a:p>
          <a:p>
            <a:r>
              <a:rPr lang="en-US" baseline="0" dirty="0"/>
              <a:t>As a University of Glasgow student, you are automatically a member of the SRC and can freely access all our services!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622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 us on our various social media channels for updates throughout the year!</a:t>
            </a:r>
          </a:p>
          <a:p>
            <a:r>
              <a:rPr lang="en-GB" dirty="0"/>
              <a:t>You can also find contact details for your student representatives and our services on the SRC website.</a:t>
            </a:r>
          </a:p>
          <a:p>
            <a:endParaRPr lang="en-GB" dirty="0"/>
          </a:p>
          <a:p>
            <a:r>
              <a:rPr lang="en-GB" dirty="0"/>
              <a:t>On behalf of the SRC, best wishes for your studies and remember that we are always here to support you! </a:t>
            </a:r>
            <a:r>
              <a:rPr lang="en-GB" dirty="0">
                <a:sym typeface="Wingdings" panose="05000000000000000000" pitchFamily="2" charset="2"/>
              </a:rPr>
              <a:t>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1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baseline="0" dirty="0"/>
              <a:t>We are based in the McIntyre Building – you can find our Welcome Point directly across from the Security Gatehouse at Main Gate. The Welcome Point is run by our friendly staff who are happy to answer any questions you have about campus!</a:t>
            </a:r>
          </a:p>
          <a:p>
            <a:endParaRPr lang="en-US" baseline="0" dirty="0"/>
          </a:p>
          <a:p>
            <a:r>
              <a:rPr lang="en-US" baseline="0" dirty="0"/>
              <a:t>There are four student bodies at the University – Glasgow University Sports Association (which manages the sports clubs on campus); Glasgow University Union and Queen Margaret Union (two social unions which you can join); and the SRC! </a:t>
            </a:r>
          </a:p>
          <a:p>
            <a:endParaRPr lang="en-US" baseline="0" dirty="0"/>
          </a:p>
          <a:p>
            <a:r>
              <a:rPr lang="en-US" baseline="0" dirty="0"/>
              <a:t>We are the only representative body on campus – this means that we have a legal responsibility to represent students, which we do by sitting on various university committees.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6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baseline="0" dirty="0"/>
              <a:t>Another way we represent students is through our Council – a body made up of representatives elected by students!</a:t>
            </a:r>
          </a:p>
          <a:p>
            <a:endParaRPr lang="en-US" baseline="0" dirty="0"/>
          </a:p>
          <a:p>
            <a:r>
              <a:rPr lang="en-US" baseline="0" dirty="0"/>
              <a:t>We have three categories of representatives – </a:t>
            </a:r>
            <a:r>
              <a:rPr lang="en-US" b="1" baseline="0" dirty="0"/>
              <a:t>general reps </a:t>
            </a:r>
            <a:r>
              <a:rPr lang="en-US" b="0" baseline="0" dirty="0"/>
              <a:t>(made up of two first-year reps and four general reps); </a:t>
            </a:r>
            <a:r>
              <a:rPr lang="en-US" b="1" baseline="0" dirty="0"/>
              <a:t>academic reps </a:t>
            </a:r>
            <a:r>
              <a:rPr lang="en-US" b="0" baseline="0" dirty="0"/>
              <a:t>(made up of representatives from each school and college, as well as two postgraduate research reps), and </a:t>
            </a:r>
            <a:r>
              <a:rPr lang="en-US" b="1" baseline="0" dirty="0"/>
              <a:t>welfare &amp; equal opportunities officers </a:t>
            </a:r>
            <a:r>
              <a:rPr lang="en-US" b="0" baseline="0" dirty="0"/>
              <a:t>(who represent students from often underrepresented backgrounds).</a:t>
            </a:r>
          </a:p>
          <a:p>
            <a:endParaRPr lang="en-US" b="0" baseline="0" dirty="0"/>
          </a:p>
          <a:p>
            <a:r>
              <a:rPr lang="en-US" b="0" baseline="0" dirty="0"/>
              <a:t>We also run campaigns throughout the year designed to raise awareness of, or bring about change concerning, issues which affect the student population.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09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Sabbatical Officers are elected annually, and represent students on a variety of university-level committees. Each role is a year-long, full-time paid position.</a:t>
            </a:r>
          </a:p>
          <a:p>
            <a:endParaRPr lang="en-GB" dirty="0"/>
          </a:p>
          <a:p>
            <a:r>
              <a:rPr lang="en-GB" dirty="0"/>
              <a:t>Hailie, the President, is in charge of overseeing the SRC and normally takes the lead role in representing students to external organisations. She is also the public spokesperson for the SRC, including when providing comments to the media.</a:t>
            </a:r>
          </a:p>
          <a:p>
            <a:r>
              <a:rPr lang="en-GB" dirty="0"/>
              <a:t>Mariama, the VP Student Activities, takes the lead in organising extra-curricular activities on campus. This includes organising Welcome Week and De-Stress events during exam periods. She also supports clubs &amp; societies in her role.</a:t>
            </a:r>
          </a:p>
          <a:p>
            <a:r>
              <a:rPr lang="en-GB" dirty="0"/>
              <a:t>Tony, the VP Student Support, represents students in committees relating to welfare. He also develops campaigns on issues which have an impact on the life of students at the University, as well as holding events for students from often marginalised backgrounds.</a:t>
            </a:r>
          </a:p>
          <a:p>
            <a:r>
              <a:rPr lang="en-GB" dirty="0"/>
              <a:t>Ross, the VP Education, represents students on a variety of university committees related to academic issues. He also works closely with staff to develop and implement training for class representatives, and stays up to date on Higher Education related policies.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08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4462" y="4642339"/>
            <a:ext cx="6224954" cy="4536830"/>
          </a:xfrm>
        </p:spPr>
        <p:txBody>
          <a:bodyPr/>
          <a:lstStyle/>
          <a:p>
            <a:r>
              <a:rPr lang="en-GB" baseline="0" dirty="0"/>
              <a:t>The SRC offer a wide range of services which you can take advantage of during your time at the University of Glasgow:</a:t>
            </a:r>
          </a:p>
          <a:p>
            <a:endParaRPr lang="en-GB" baseline="0" dirty="0"/>
          </a:p>
          <a:p>
            <a:r>
              <a:rPr lang="en-GB" baseline="0" dirty="0"/>
              <a:t>Our dedicated Advice Centre offers free, independent, confidential advice on a range of issues related to student life – such as finance, employment and accommodation. They can also offer support and representation on student conduct cases.</a:t>
            </a:r>
          </a:p>
          <a:p>
            <a:endParaRPr lang="en-GB" baseline="0" dirty="0"/>
          </a:p>
          <a:p>
            <a:r>
              <a:rPr lang="en-GB" baseline="0" dirty="0"/>
              <a:t>We run a printing &amp; binding service at the Welcome Point – this is normally cheaper than other services in the West End, and is ideal for dissertations!</a:t>
            </a:r>
          </a:p>
          <a:p>
            <a:endParaRPr lang="en-GB" baseline="0" dirty="0"/>
          </a:p>
          <a:p>
            <a:r>
              <a:rPr lang="en-GB" baseline="0" dirty="0"/>
              <a:t>We run a variety of events throughout the year for students – for instance, during Welcome Week in September we run many free events for students to attend, including evening events designed especially for PG students. We also run PG events throughout the year which are held at the Gilchrist Café.</a:t>
            </a:r>
          </a:p>
          <a:p>
            <a:endParaRPr lang="en-GB" baseline="0" dirty="0"/>
          </a:p>
          <a:p>
            <a:r>
              <a:rPr lang="en-GB" baseline="0" dirty="0"/>
              <a:t>We also run a volunteering service, where you can sign up for opportunities and log your hours. Any hours completed will go on your HEAR transcript as evidence to future employers!</a:t>
            </a:r>
          </a:p>
          <a:p>
            <a:endParaRPr lang="en-GB" baseline="0" dirty="0"/>
          </a:p>
          <a:p>
            <a:r>
              <a:rPr lang="en-GB" baseline="0" dirty="0"/>
              <a:t>The McIntyre Building is also home to four student media groups – the Glasgow Guardian; Glasgow University Magazine; Glasgow University Student Television; and </a:t>
            </a:r>
            <a:r>
              <a:rPr lang="en-GB" baseline="0" dirty="0" err="1"/>
              <a:t>Subcity</a:t>
            </a:r>
            <a:r>
              <a:rPr lang="en-GB" baseline="0" dirty="0"/>
              <a:t> Radio. These groups are funded and supported by the SRC and ran by student volunteers.</a:t>
            </a:r>
          </a:p>
          <a:p>
            <a:endParaRPr lang="en-GB" baseline="0" dirty="0"/>
          </a:p>
          <a:p>
            <a:r>
              <a:rPr lang="en-GB" baseline="0" dirty="0"/>
              <a:t>You can find more information about all of these services at glasgowunisrc.org.uk</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037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Space for PG students which serves coffee (and assorted hot/cold drinks!), food &amp; alcohol</a:t>
            </a:r>
          </a:p>
          <a:p>
            <a:r>
              <a:rPr lang="en-GB" dirty="0"/>
              <a:t>Wee G – bookable seminar room for PG students which is free to use and can host clubs &amp; societies events!</a:t>
            </a:r>
          </a:p>
          <a:p>
            <a:r>
              <a:rPr lang="en-GB" dirty="0"/>
              <a:t>Fully wheelchair accessible</a:t>
            </a:r>
          </a:p>
          <a:p>
            <a:r>
              <a:rPr lang="en-GB" dirty="0"/>
              <a:t>Runs a series of events throughout the year like pub quizzes, drag, comedy, whisky tasting, knitting, etc!</a:t>
            </a:r>
          </a:p>
          <a:p>
            <a:r>
              <a:rPr lang="en-GB" dirty="0"/>
              <a:t>Open to PGs hosting their own events or taking part!</a:t>
            </a:r>
          </a:p>
        </p:txBody>
      </p:sp>
      <p:sp>
        <p:nvSpPr>
          <p:cNvPr id="4" name="Slide Number Placeholder 3"/>
          <p:cNvSpPr>
            <a:spLocks noGrp="1"/>
          </p:cNvSpPr>
          <p:nvPr>
            <p:ph type="sldNum" sz="quarter" idx="5"/>
          </p:nvPr>
        </p:nvSpPr>
        <p:spPr/>
        <p:txBody>
          <a:bodyPr/>
          <a:lstStyle/>
          <a:p>
            <a:fld id="{BA2CE637-4058-40E9-8BE3-AB9B2AB12E3B}" type="slidenum">
              <a:rPr lang="en-GB" smtClean="0"/>
              <a:t>6</a:t>
            </a:fld>
            <a:endParaRPr lang="en-GB"/>
          </a:p>
        </p:txBody>
      </p:sp>
    </p:spTree>
    <p:extLst>
      <p:ext uri="{BB962C8B-B14F-4D97-AF65-F5344CB8AC3E}">
        <p14:creationId xmlns:p14="http://schemas.microsoft.com/office/powerpoint/2010/main" val="193986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over 300 student societies on campus – details for these can be found on the SRC app! </a:t>
            </a:r>
          </a:p>
          <a:p>
            <a:endParaRPr lang="en-GB" baseline="0" dirty="0"/>
          </a:p>
          <a:p>
            <a:r>
              <a:rPr lang="en-GB" baseline="0" dirty="0"/>
              <a:t>Societies can have a variety of purposes – some of the ones shown on screen are designed around specific degrees (e.g. Glasgow University Accounting Society), languages and cultures (e.g. Glasgow University German Society), or activities (e.g. Glasgow Student Dance Company). However, societies can be based on anything – for example, we also have a Taylor Swift Society on campus!</a:t>
            </a:r>
          </a:p>
          <a:p>
            <a:r>
              <a:rPr lang="en-GB" baseline="0" dirty="0"/>
              <a:t>You can also start your own society if you have a particular passion which isn’t currently recognised on campus!</a:t>
            </a:r>
          </a:p>
          <a:p>
            <a:endParaRPr lang="en-GB" baseline="0" dirty="0"/>
          </a:p>
          <a:p>
            <a:r>
              <a:rPr lang="en-GB" baseline="0" dirty="0"/>
              <a:t>You can be as involved in societies as you like – being on a society board can look great on your CV, but you may also just want to make new friends and try something new!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78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Highlight that for PGRs, they are PGR reps who represent all the research students within their school or subject – even though they don’t have a class they can still be a rep!</a:t>
            </a:r>
          </a:p>
          <a:p>
            <a:endParaRPr lang="en-US" dirty="0"/>
          </a:p>
          <a:p>
            <a:r>
              <a:rPr lang="en-US" dirty="0"/>
              <a:t>Becoming a class rep is often a good way to start getting involved with the SRC – but what does being a class rep involve?</a:t>
            </a:r>
          </a:p>
          <a:p>
            <a:endParaRPr lang="en-US" dirty="0"/>
          </a:p>
          <a:p>
            <a:r>
              <a:rPr lang="en-US" dirty="0"/>
              <a:t>Class reps work closely with school reps to deliver feedback on key issues impacting students within their course. Feedback they give to school reps is then raised at school learning &amp; teaching committees, or raised in meetings with the SRC’s VP Education</a:t>
            </a:r>
          </a:p>
          <a:p>
            <a:endParaRPr lang="en-US" dirty="0"/>
          </a:p>
          <a:p>
            <a:r>
              <a:rPr lang="en-US" dirty="0"/>
              <a:t>Class reps also attend staff-student liaison committee meetings, where they can give feedback gathered from their course directly to staff (this can be a good way of bringing about fast change, rather than having to wait until the end-of-year surveys to bring up any concerns!)</a:t>
            </a:r>
          </a:p>
          <a:p>
            <a:endParaRPr lang="en-US" dirty="0"/>
          </a:p>
          <a:p>
            <a:r>
              <a:rPr lang="en-US" dirty="0"/>
              <a:t>Being a class rep goes on your HEAR transcript, which acts as evidence of your role and can be useful when applying for jobs. It’s also a great way to work with new people and develop transferable skills. We also run class rep events throughout the year which can be a great way to make new friends from outside of your course!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52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You can also run in our elections if you would like to be on Council! Elections take place twice a year, in March and October.</a:t>
            </a:r>
          </a:p>
          <a:p>
            <a:endParaRPr lang="en-US" dirty="0"/>
          </a:p>
          <a:p>
            <a:r>
              <a:rPr lang="en-US" dirty="0"/>
              <a:t>In our March Elections, our four sabbatical officers are elected for the next academic year, as well as academic reps and welfare &amp; equal opportunities officers.</a:t>
            </a:r>
          </a:p>
          <a:p>
            <a:endParaRPr lang="en-US" dirty="0"/>
          </a:p>
          <a:p>
            <a:r>
              <a:rPr lang="en-US" dirty="0"/>
              <a:t>In our October Elections, any unfilled positions from March are up for election, as are general and first year representative positions and any postgraduate positions.</a:t>
            </a:r>
          </a:p>
          <a:p>
            <a:endParaRPr lang="en-US" dirty="0"/>
          </a:p>
          <a:p>
            <a:r>
              <a:rPr lang="en-US" dirty="0"/>
              <a:t>More information will be posted on our social media channels in the run up to elections, so stay tuned to find out more!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74598-EADD-4471-A438-071236841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53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B8AC-F83C-B216-58BD-BEE02DF596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F6F4BF-9225-1DE0-396C-6AD07DDBE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04088C-0548-A228-8671-434C7E12B6FA}"/>
              </a:ext>
            </a:extLst>
          </p:cNvPr>
          <p:cNvSpPr>
            <a:spLocks noGrp="1"/>
          </p:cNvSpPr>
          <p:nvPr>
            <p:ph type="dt" sz="half" idx="10"/>
          </p:nvPr>
        </p:nvSpPr>
        <p:spPr/>
        <p:txBody>
          <a:bodyPr/>
          <a:lstStyle/>
          <a:p>
            <a:fld id="{6AD6EE87-EBD5-4F12-A48A-63ACA297AC8F}" type="datetimeFigureOut">
              <a:rPr lang="en-US" smtClean="0"/>
              <a:t>10/27/2023</a:t>
            </a:fld>
            <a:endParaRPr lang="en-US" dirty="0"/>
          </a:p>
        </p:txBody>
      </p:sp>
      <p:sp>
        <p:nvSpPr>
          <p:cNvPr id="5" name="Footer Placeholder 4">
            <a:extLst>
              <a:ext uri="{FF2B5EF4-FFF2-40B4-BE49-F238E27FC236}">
                <a16:creationId xmlns:a16="http://schemas.microsoft.com/office/drawing/2014/main" id="{A7A8F9C9-11C1-3A93-A57F-BD220E207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8ED1E4-7C22-76BE-37FF-EE99EF0B5C17}"/>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979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B936-7431-E35B-F5F4-8C0BE73D87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180875-0C98-5BDF-AA0D-2D91EF1C8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11D20-230C-7F25-FF96-F842CE0813B6}"/>
              </a:ext>
            </a:extLst>
          </p:cNvPr>
          <p:cNvSpPr>
            <a:spLocks noGrp="1"/>
          </p:cNvSpPr>
          <p:nvPr>
            <p:ph type="dt" sz="half" idx="10"/>
          </p:nvPr>
        </p:nvSpPr>
        <p:spPr/>
        <p:txBody>
          <a:bodyPr/>
          <a:lstStyle/>
          <a:p>
            <a:fld id="{4CD73815-2707-4475-8F1A-B873CB631BB4}" type="datetimeFigureOut">
              <a:rPr lang="en-US" smtClean="0"/>
              <a:t>10/27/2023</a:t>
            </a:fld>
            <a:endParaRPr lang="en-US" dirty="0"/>
          </a:p>
        </p:txBody>
      </p:sp>
      <p:sp>
        <p:nvSpPr>
          <p:cNvPr id="5" name="Footer Placeholder 4">
            <a:extLst>
              <a:ext uri="{FF2B5EF4-FFF2-40B4-BE49-F238E27FC236}">
                <a16:creationId xmlns:a16="http://schemas.microsoft.com/office/drawing/2014/main" id="{D69CCBB9-4296-AABE-4253-217F9ACF2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2AD2D0-DCB6-124D-C760-D83F442382C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8500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B3F2B-BE30-BF81-6525-9D7B547605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976EAA-8AA4-779E-9020-B5C9C4F8A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E4C7AA-9126-10BE-F964-D0F53A803B49}"/>
              </a:ext>
            </a:extLst>
          </p:cNvPr>
          <p:cNvSpPr>
            <a:spLocks noGrp="1"/>
          </p:cNvSpPr>
          <p:nvPr>
            <p:ph type="dt" sz="half" idx="10"/>
          </p:nvPr>
        </p:nvSpPr>
        <p:spPr/>
        <p:txBody>
          <a:bodyPr/>
          <a:lstStyle/>
          <a:p>
            <a:fld id="{2A4AFB99-0EAB-4182-AFF8-E214C82A68F6}" type="datetimeFigureOut">
              <a:rPr lang="en-US" smtClean="0"/>
              <a:t>10/27/2023</a:t>
            </a:fld>
            <a:endParaRPr lang="en-US" dirty="0"/>
          </a:p>
        </p:txBody>
      </p:sp>
      <p:sp>
        <p:nvSpPr>
          <p:cNvPr id="5" name="Footer Placeholder 4">
            <a:extLst>
              <a:ext uri="{FF2B5EF4-FFF2-40B4-BE49-F238E27FC236}">
                <a16:creationId xmlns:a16="http://schemas.microsoft.com/office/drawing/2014/main" id="{6D886538-C3B4-56B1-C95D-8C1AAA9EA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290A7D-BCE2-67F1-60A9-381E79D82D9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6048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6C5A-481E-3538-E1BC-9E2596D170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B3BB23-3CDD-59AE-6B7B-82B8319923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2FA0B-028A-7127-A9E5-C0E4952737ED}"/>
              </a:ext>
            </a:extLst>
          </p:cNvPr>
          <p:cNvSpPr>
            <a:spLocks noGrp="1"/>
          </p:cNvSpPr>
          <p:nvPr>
            <p:ph type="dt" sz="half" idx="10"/>
          </p:nvPr>
        </p:nvSpPr>
        <p:spPr/>
        <p:txBody>
          <a:bodyPr/>
          <a:lstStyle/>
          <a:p>
            <a:fld id="{A5D3794B-289A-4A80-97D7-111025398D45}" type="datetimeFigureOut">
              <a:rPr lang="en-US" smtClean="0"/>
              <a:t>10/27/2023</a:t>
            </a:fld>
            <a:endParaRPr lang="en-US" dirty="0"/>
          </a:p>
        </p:txBody>
      </p:sp>
      <p:sp>
        <p:nvSpPr>
          <p:cNvPr id="5" name="Footer Placeholder 4">
            <a:extLst>
              <a:ext uri="{FF2B5EF4-FFF2-40B4-BE49-F238E27FC236}">
                <a16:creationId xmlns:a16="http://schemas.microsoft.com/office/drawing/2014/main" id="{ED3ABD9D-7B0D-59B8-B258-DC5DB6A877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87DA17-D1E8-428B-4F6C-D39BA33706C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532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8EE0-E0C2-FE91-B7DD-C36730D517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194C80-E68B-FC19-A95D-7755FE7230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D8992-6693-1CE4-A8F2-4A9450E7A0DE}"/>
              </a:ext>
            </a:extLst>
          </p:cNvPr>
          <p:cNvSpPr>
            <a:spLocks noGrp="1"/>
          </p:cNvSpPr>
          <p:nvPr>
            <p:ph type="dt" sz="half" idx="10"/>
          </p:nvPr>
        </p:nvSpPr>
        <p:spPr/>
        <p:txBody>
          <a:bodyPr/>
          <a:lstStyle/>
          <a:p>
            <a:fld id="{5A61015F-7CC6-4D0A-9D87-873EA4C304CC}" type="datetimeFigureOut">
              <a:rPr lang="en-US" smtClean="0"/>
              <a:t>10/27/2023</a:t>
            </a:fld>
            <a:endParaRPr lang="en-US" dirty="0"/>
          </a:p>
        </p:txBody>
      </p:sp>
      <p:sp>
        <p:nvSpPr>
          <p:cNvPr id="5" name="Footer Placeholder 4">
            <a:extLst>
              <a:ext uri="{FF2B5EF4-FFF2-40B4-BE49-F238E27FC236}">
                <a16:creationId xmlns:a16="http://schemas.microsoft.com/office/drawing/2014/main" id="{B9AF4E25-19CC-7EED-66E0-486D425E28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289AAA-0ED6-EB03-CE52-565F2730F43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170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FCC64-0F59-233D-A7F2-2D77BE7112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BA7F2C-41C4-3F89-D232-2DB28A78C2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D8C0DA-3BE0-4986-A831-A5CCCAC1CE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4D1843-6443-63EB-F1FF-2EE725857D86}"/>
              </a:ext>
            </a:extLst>
          </p:cNvPr>
          <p:cNvSpPr>
            <a:spLocks noGrp="1"/>
          </p:cNvSpPr>
          <p:nvPr>
            <p:ph type="dt" sz="half" idx="10"/>
          </p:nvPr>
        </p:nvSpPr>
        <p:spPr/>
        <p:txBody>
          <a:bodyPr/>
          <a:lstStyle/>
          <a:p>
            <a:fld id="{93C6A301-0538-44EC-B09D-202E1042A48B}" type="datetimeFigureOut">
              <a:rPr lang="en-US" smtClean="0"/>
              <a:t>10/27/2023</a:t>
            </a:fld>
            <a:endParaRPr lang="en-US" dirty="0"/>
          </a:p>
        </p:txBody>
      </p:sp>
      <p:sp>
        <p:nvSpPr>
          <p:cNvPr id="6" name="Footer Placeholder 5">
            <a:extLst>
              <a:ext uri="{FF2B5EF4-FFF2-40B4-BE49-F238E27FC236}">
                <a16:creationId xmlns:a16="http://schemas.microsoft.com/office/drawing/2014/main" id="{F627620C-20BC-C9F3-5B93-7B53B7898C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8A26B7-2E07-837C-9B4D-1303BEF3524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3916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FDDD-5E59-81E5-C2F4-10C200D2E5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0A4E37-26D9-3449-EE0E-E7C965B06A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A27F6-8C08-8DD0-363B-51CC116851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61A83D-9931-3F70-10E7-B1D510488C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FA68E4-100C-DEF6-DC77-B3A96FF11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0C5CDF-BE50-433E-4761-1D2AD404DDF1}"/>
              </a:ext>
            </a:extLst>
          </p:cNvPr>
          <p:cNvSpPr>
            <a:spLocks noGrp="1"/>
          </p:cNvSpPr>
          <p:nvPr>
            <p:ph type="dt" sz="half" idx="10"/>
          </p:nvPr>
        </p:nvSpPr>
        <p:spPr/>
        <p:txBody>
          <a:bodyPr/>
          <a:lstStyle/>
          <a:p>
            <a:fld id="{D789574A-8875-45EF-8EA2-3CAA0F7ABC4C}" type="datetimeFigureOut">
              <a:rPr lang="en-US" smtClean="0"/>
              <a:t>10/27/2023</a:t>
            </a:fld>
            <a:endParaRPr lang="en-US" dirty="0"/>
          </a:p>
        </p:txBody>
      </p:sp>
      <p:sp>
        <p:nvSpPr>
          <p:cNvPr id="8" name="Footer Placeholder 7">
            <a:extLst>
              <a:ext uri="{FF2B5EF4-FFF2-40B4-BE49-F238E27FC236}">
                <a16:creationId xmlns:a16="http://schemas.microsoft.com/office/drawing/2014/main" id="{342E261D-C715-D0F6-3933-106840D848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F7A8B9A-FF4B-98A5-84C8-EE2C6F9614D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4800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1E5F8-F5FA-2E8F-0F54-3C78E9757A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C77C69-3D01-297E-AAF1-F9F6E92B6F48}"/>
              </a:ext>
            </a:extLst>
          </p:cNvPr>
          <p:cNvSpPr>
            <a:spLocks noGrp="1"/>
          </p:cNvSpPr>
          <p:nvPr>
            <p:ph type="dt" sz="half" idx="10"/>
          </p:nvPr>
        </p:nvSpPr>
        <p:spPr/>
        <p:txBody>
          <a:bodyPr/>
          <a:lstStyle/>
          <a:p>
            <a:fld id="{67EF4D4C-5367-4C26-9E2B-D8088D7FCA81}" type="datetimeFigureOut">
              <a:rPr lang="en-US" smtClean="0"/>
              <a:t>10/27/2023</a:t>
            </a:fld>
            <a:endParaRPr lang="en-US" dirty="0"/>
          </a:p>
        </p:txBody>
      </p:sp>
      <p:sp>
        <p:nvSpPr>
          <p:cNvPr id="4" name="Footer Placeholder 3">
            <a:extLst>
              <a:ext uri="{FF2B5EF4-FFF2-40B4-BE49-F238E27FC236}">
                <a16:creationId xmlns:a16="http://schemas.microsoft.com/office/drawing/2014/main" id="{347FB134-0AF3-AD7E-AE74-2CB768B900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2069033-030E-4EE3-6B50-204B2F677DB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3667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8435F-A8F2-A421-0B1C-3AE981986CAF}"/>
              </a:ext>
            </a:extLst>
          </p:cNvPr>
          <p:cNvSpPr>
            <a:spLocks noGrp="1"/>
          </p:cNvSpPr>
          <p:nvPr>
            <p:ph type="dt" sz="half" idx="10"/>
          </p:nvPr>
        </p:nvSpPr>
        <p:spPr/>
        <p:txBody>
          <a:bodyPr/>
          <a:lstStyle/>
          <a:p>
            <a:fld id="{56E91E96-98B0-4413-9547-46F3504108EF}" type="datetimeFigureOut">
              <a:rPr lang="en-US" smtClean="0"/>
              <a:t>10/27/2023</a:t>
            </a:fld>
            <a:endParaRPr lang="en-US" dirty="0"/>
          </a:p>
        </p:txBody>
      </p:sp>
      <p:sp>
        <p:nvSpPr>
          <p:cNvPr id="3" name="Footer Placeholder 2">
            <a:extLst>
              <a:ext uri="{FF2B5EF4-FFF2-40B4-BE49-F238E27FC236}">
                <a16:creationId xmlns:a16="http://schemas.microsoft.com/office/drawing/2014/main" id="{E421FAE1-99E5-FFB5-4E54-6684B10677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CB2C47-BF32-34D6-C402-F7885827E4B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9603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2441-A348-F4B2-710A-54B7FE8AE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A8F736-9A2B-B006-4AD4-AD9499323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4D9CDE-B79B-EFE7-0A44-9A822BD5B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96F7A-B781-852D-57DA-4813091085CB}"/>
              </a:ext>
            </a:extLst>
          </p:cNvPr>
          <p:cNvSpPr>
            <a:spLocks noGrp="1"/>
          </p:cNvSpPr>
          <p:nvPr>
            <p:ph type="dt" sz="half" idx="10"/>
          </p:nvPr>
        </p:nvSpPr>
        <p:spPr/>
        <p:txBody>
          <a:bodyPr/>
          <a:lstStyle/>
          <a:p>
            <a:fld id="{05C68B11-C5A8-448C-8CE9-B1A273C79CFC}" type="datetimeFigureOut">
              <a:rPr lang="en-US" smtClean="0"/>
              <a:t>10/27/2023</a:t>
            </a:fld>
            <a:endParaRPr lang="en-US" dirty="0"/>
          </a:p>
        </p:txBody>
      </p:sp>
      <p:sp>
        <p:nvSpPr>
          <p:cNvPr id="6" name="Footer Placeholder 5">
            <a:extLst>
              <a:ext uri="{FF2B5EF4-FFF2-40B4-BE49-F238E27FC236}">
                <a16:creationId xmlns:a16="http://schemas.microsoft.com/office/drawing/2014/main" id="{BA6405B3-C56C-B4C2-3A83-542DF2C94A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7BA33F-76CF-9488-B8C8-53BCB33B2B24}"/>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8909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5FC5-B475-4189-2E63-9E783C36B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650727-E6BB-ED9F-D114-E29961BB9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0CCEF8-9F8E-C3AF-6FE6-8BDE56CCF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1A236-CF72-D0BA-768D-417C6D33E4AF}"/>
              </a:ext>
            </a:extLst>
          </p:cNvPr>
          <p:cNvSpPr>
            <a:spLocks noGrp="1"/>
          </p:cNvSpPr>
          <p:nvPr>
            <p:ph type="dt" sz="half" idx="10"/>
          </p:nvPr>
        </p:nvSpPr>
        <p:spPr/>
        <p:txBody>
          <a:bodyPr/>
          <a:lstStyle/>
          <a:p>
            <a:fld id="{C7616CA0-919D-4A49-9C8A-62FDFB3A5183}" type="datetimeFigureOut">
              <a:rPr lang="en-US" smtClean="0"/>
              <a:t>10/27/2023</a:t>
            </a:fld>
            <a:endParaRPr lang="en-US" dirty="0"/>
          </a:p>
        </p:txBody>
      </p:sp>
      <p:sp>
        <p:nvSpPr>
          <p:cNvPr id="6" name="Footer Placeholder 5">
            <a:extLst>
              <a:ext uri="{FF2B5EF4-FFF2-40B4-BE49-F238E27FC236}">
                <a16:creationId xmlns:a16="http://schemas.microsoft.com/office/drawing/2014/main" id="{8CFEDD31-F5E0-9563-AD06-39827DE035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8FEB38-7584-AE1B-B59E-E21A76CBF1AB}"/>
              </a:ext>
            </a:extLst>
          </p:cNvPr>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47044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3A8FCB"/>
            </a:gs>
            <a:gs pos="0">
              <a:srgbClr val="275FA8"/>
            </a:gs>
            <a:gs pos="100000">
              <a:srgbClr val="4CBFED"/>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58ACC-9EB3-D929-2530-A3F19F2FCC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7FBAB4-40F2-1281-C01D-0844A07CF9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662BEF-5651-D5A3-4421-2785BDDFC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98CD5-6C1E-4009-B41F-6DF62E31D3BE}" type="datetimeFigureOut">
              <a:rPr lang="en-US" smtClean="0"/>
              <a:pPr/>
              <a:t>10/27/2023</a:t>
            </a:fld>
            <a:endParaRPr lang="en-US" dirty="0"/>
          </a:p>
        </p:txBody>
      </p:sp>
      <p:sp>
        <p:nvSpPr>
          <p:cNvPr id="5" name="Footer Placeholder 4">
            <a:extLst>
              <a:ext uri="{FF2B5EF4-FFF2-40B4-BE49-F238E27FC236}">
                <a16:creationId xmlns:a16="http://schemas.microsoft.com/office/drawing/2014/main" id="{A080B58A-8F8F-67AB-FF26-96DCA0E09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1A21E0B-EA07-65F4-E0CB-0D82C763D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82125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youtu.be/GaMvJ89KJy0"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jp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63" y="1315208"/>
            <a:ext cx="8843749" cy="3516099"/>
          </a:xfrm>
        </p:spPr>
        <p:txBody>
          <a:bodyPr>
            <a:noAutofit/>
          </a:bodyPr>
          <a:lstStyle/>
          <a:p>
            <a:pPr algn="l"/>
            <a:r>
              <a:rPr lang="en-US" sz="8800" dirty="0">
                <a:solidFill>
                  <a:srgbClr val="FFBE32"/>
                </a:solidFill>
                <a:latin typeface="Tw Cen MT Condensed" panose="020B0606020104020203" pitchFamily="34" charset="0"/>
              </a:rPr>
              <a:t>WELCOME TO</a:t>
            </a:r>
            <a:br>
              <a:rPr lang="en-US" sz="8800" dirty="0">
                <a:solidFill>
                  <a:srgbClr val="FFBE32"/>
                </a:solidFill>
                <a:latin typeface="Tw Cen MT Condensed" panose="020B0606020104020203" pitchFamily="34" charset="0"/>
              </a:rPr>
            </a:br>
            <a:r>
              <a:rPr lang="en-US" sz="13800" dirty="0">
                <a:solidFill>
                  <a:srgbClr val="FFBE32"/>
                </a:solidFill>
                <a:latin typeface="Tw Cen MT Condensed" panose="020B0606020104020203" pitchFamily="34" charset="0"/>
              </a:rPr>
              <a:t>GLASGOW</a:t>
            </a:r>
            <a:br>
              <a:rPr lang="en-US" sz="1800" dirty="0">
                <a:solidFill>
                  <a:srgbClr val="002060"/>
                </a:solidFill>
              </a:rPr>
            </a:br>
            <a:r>
              <a:rPr lang="en-US" sz="4800" spc="-300" dirty="0">
                <a:solidFill>
                  <a:srgbClr val="002060"/>
                </a:solidFill>
              </a:rPr>
              <a:t>________________</a:t>
            </a:r>
          </a:p>
        </p:txBody>
      </p:sp>
      <p:sp>
        <p:nvSpPr>
          <p:cNvPr id="3" name="Subtitle 2"/>
          <p:cNvSpPr>
            <a:spLocks noGrp="1"/>
          </p:cNvSpPr>
          <p:nvPr>
            <p:ph type="body" sz="half" idx="2"/>
          </p:nvPr>
        </p:nvSpPr>
        <p:spPr>
          <a:xfrm>
            <a:off x="532263" y="4946165"/>
            <a:ext cx="6778046" cy="1463040"/>
          </a:xfrm>
        </p:spPr>
        <p:txBody>
          <a:bodyPr>
            <a:normAutofit/>
          </a:bodyPr>
          <a:lstStyle/>
          <a:p>
            <a:r>
              <a:rPr lang="en-US" sz="3600" dirty="0">
                <a:solidFill>
                  <a:srgbClr val="FFBE32"/>
                </a:solidFill>
                <a:latin typeface="Tw Cen MT Condensed" panose="020B0606020104020203" pitchFamily="34" charset="0"/>
              </a:rPr>
              <a:t>Your introduction to the </a:t>
            </a:r>
          </a:p>
          <a:p>
            <a:r>
              <a:rPr lang="en-US" sz="3600" dirty="0">
                <a:solidFill>
                  <a:srgbClr val="FFBE32"/>
                </a:solidFill>
                <a:latin typeface="Tw Cen MT Condensed" panose="020B0606020104020203" pitchFamily="34" charset="0"/>
              </a:rPr>
              <a:t>Students’ Representative Council</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846893" y="1103993"/>
            <a:ext cx="4464294" cy="446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12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5277" y="1191260"/>
            <a:ext cx="364694" cy="310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48D56E-5ADD-D8F6-8B65-7E6709C9630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971" y="371796"/>
            <a:ext cx="10870058" cy="6114407"/>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21D7E95-1410-A4B1-284B-8E192D34140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Contacts</a:t>
            </a:r>
          </a:p>
        </p:txBody>
      </p:sp>
    </p:spTree>
    <p:extLst>
      <p:ext uri="{BB962C8B-B14F-4D97-AF65-F5344CB8AC3E}">
        <p14:creationId xmlns:p14="http://schemas.microsoft.com/office/powerpoint/2010/main" val="211515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6A7EADB-1089-10A0-732C-16C3C5D79915}"/>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9992" y="4169080"/>
            <a:ext cx="2203807" cy="2203807"/>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97" r="3889" b="5378"/>
          <a:stretch/>
        </p:blipFill>
        <p:spPr bwMode="auto">
          <a:xfrm>
            <a:off x="393405" y="562947"/>
            <a:ext cx="8034670" cy="57321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03B85973-880C-642A-051C-8BE942D1D2C3}"/>
              </a:ext>
            </a:extLst>
          </p:cNvPr>
          <p:cNvSpPr txBox="1">
            <a:spLocks noGrp="1"/>
          </p:cNvSpPr>
          <p:nvPr>
            <p:ph type="title" idx="4294967295"/>
          </p:nvPr>
        </p:nvSpPr>
        <p:spPr>
          <a:xfrm>
            <a:off x="2253699" y="6372887"/>
            <a:ext cx="6174376"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DengXian" panose="02010600030101010101" pitchFamily="2" charset="-122"/>
                <a:cs typeface="+mn-cs"/>
                <a:hlinkClick r:id="rId5"/>
              </a:rPr>
              <a:t>SRC Induction</a:t>
            </a:r>
            <a:r>
              <a:rPr kumimoji="0" lang="en-GB" sz="1800" b="0" i="0" u="none" strike="noStrike" kern="1200" cap="none" spc="0" normalizeH="0" baseline="0" noProof="0" dirty="0">
                <a:ln>
                  <a:noFill/>
                </a:ln>
                <a:solidFill>
                  <a:schemeClr val="tx1"/>
                </a:solidFill>
                <a:effectLst/>
                <a:uLnTx/>
                <a:uFillTx/>
                <a:latin typeface="Calibri" panose="020F0502020204030204" pitchFamily="34" charset="0"/>
                <a:ea typeface="DengXian" panose="02010600030101010101" pitchFamily="2" charset="-122"/>
                <a:cs typeface="+mn-cs"/>
              </a:rPr>
              <a:t> </a:t>
            </a:r>
          </a:p>
        </p:txBody>
      </p:sp>
      <p:sp>
        <p:nvSpPr>
          <p:cNvPr id="3" name="Content Placeholder 2"/>
          <p:cNvSpPr>
            <a:spLocks noGrp="1"/>
          </p:cNvSpPr>
          <p:nvPr>
            <p:ph idx="4294967295"/>
          </p:nvPr>
        </p:nvSpPr>
        <p:spPr>
          <a:xfrm>
            <a:off x="8664575" y="1017588"/>
            <a:ext cx="3527425" cy="5054600"/>
          </a:xfrm>
        </p:spPr>
        <p:txBody>
          <a:bodyPr/>
          <a:lstStyle/>
          <a:p>
            <a:pPr>
              <a:buFont typeface="Wingdings" panose="05000000000000000000" pitchFamily="2" charset="2"/>
              <a:buChar char="§"/>
            </a:pPr>
            <a:r>
              <a:rPr lang="en-US" sz="2800" dirty="0">
                <a:solidFill>
                  <a:srgbClr val="FFBE32"/>
                </a:solidFill>
                <a:latin typeface="Tw Cen MT Condensed" panose="020B0606020104020203" pitchFamily="34" charset="0"/>
                <a:cs typeface="Calibri" panose="020F0502020204030204" pitchFamily="34" charset="0"/>
              </a:rPr>
              <a:t> We live in the McIntyre building at the bottom of library hill</a:t>
            </a:r>
          </a:p>
          <a:p>
            <a:pPr>
              <a:buFont typeface="Wingdings" panose="05000000000000000000" pitchFamily="2" charset="2"/>
              <a:buChar char="§"/>
            </a:pPr>
            <a:r>
              <a:rPr lang="en-US" sz="2800" dirty="0">
                <a:solidFill>
                  <a:srgbClr val="FFBE32"/>
                </a:solidFill>
                <a:latin typeface="Tw Cen MT Condensed" panose="020B0606020104020203" pitchFamily="34" charset="0"/>
                <a:cs typeface="Calibri" panose="020F0502020204030204" pitchFamily="34" charset="0"/>
              </a:rPr>
              <a:t> One of the four student bodies here at Glasgow</a:t>
            </a:r>
          </a:p>
          <a:p>
            <a:pPr>
              <a:buFont typeface="Wingdings" panose="05000000000000000000" pitchFamily="2" charset="2"/>
              <a:buChar char="§"/>
            </a:pPr>
            <a:r>
              <a:rPr lang="en-US" sz="2800" dirty="0">
                <a:solidFill>
                  <a:srgbClr val="FFBE32"/>
                </a:solidFill>
                <a:latin typeface="Tw Cen MT Condensed" panose="020B0606020104020203" pitchFamily="34" charset="0"/>
                <a:cs typeface="Calibri" panose="020F0502020204030204" pitchFamily="34" charset="0"/>
              </a:rPr>
              <a:t>The only </a:t>
            </a:r>
            <a:r>
              <a:rPr lang="en-US" sz="2800" dirty="0">
                <a:solidFill>
                  <a:srgbClr val="275FA8"/>
                </a:solidFill>
                <a:latin typeface="Tw Cen MT Condensed" panose="020B0606020104020203" pitchFamily="34" charset="0"/>
                <a:cs typeface="Calibri" panose="020F0502020204030204" pitchFamily="34" charset="0"/>
              </a:rPr>
              <a:t>representative </a:t>
            </a:r>
            <a:r>
              <a:rPr lang="en-US" sz="2800" dirty="0">
                <a:solidFill>
                  <a:srgbClr val="FFBE32"/>
                </a:solidFill>
                <a:latin typeface="Tw Cen MT Condensed" panose="020B0606020104020203" pitchFamily="34" charset="0"/>
                <a:cs typeface="Calibri" panose="020F0502020204030204" pitchFamily="34" charset="0"/>
              </a:rPr>
              <a:t>body on campus</a:t>
            </a:r>
          </a:p>
          <a:p>
            <a:pPr>
              <a:buFont typeface="Wingdings" panose="05000000000000000000" pitchFamily="2" charset="2"/>
              <a:buChar char="§"/>
            </a:pPr>
            <a:endParaRPr lang="en-US" sz="2800" dirty="0">
              <a:latin typeface="Tw Cen MT Condensed" panose="020B0606020104020203" pitchFamily="34" charset="0"/>
              <a:cs typeface="Calibri" panose="020F0502020204030204" pitchFamily="34" charset="0"/>
            </a:endParaRPr>
          </a:p>
          <a:p>
            <a:pPr>
              <a:buFont typeface="Wingdings" panose="05000000000000000000" pitchFamily="2" charset="2"/>
              <a:buChar char="§"/>
            </a:pPr>
            <a:endParaRPr lang="en-US" dirty="0">
              <a:latin typeface="Tw Cen MT Condensed" panose="020B0606020104020203" pitchFamily="34" charset="0"/>
              <a:cs typeface="Calibri" panose="020F0502020204030204" pitchFamily="34" charset="0"/>
            </a:endParaRPr>
          </a:p>
          <a:p>
            <a:pPr marL="0" indent="0">
              <a:buNone/>
            </a:pPr>
            <a:endParaRPr lang="en-US" dirty="0">
              <a:latin typeface="Tw Cen MT Condensed" panose="020B0606020104020203" pitchFamily="34" charset="0"/>
              <a:cs typeface="Calibri" panose="020F0502020204030204" pitchFamily="34" charset="0"/>
            </a:endParaRPr>
          </a:p>
          <a:p>
            <a:pPr marL="0" indent="0">
              <a:buNone/>
            </a:pPr>
            <a:endParaRPr lang="en-US" dirty="0">
              <a:latin typeface="Tw Cen MT Condensed" panose="020B0606020104020203" pitchFamily="34" charset="0"/>
              <a:cs typeface="Calibri" panose="020F0502020204030204" pitchFamily="34" charset="0"/>
            </a:endParaRPr>
          </a:p>
        </p:txBody>
      </p:sp>
    </p:spTree>
    <p:extLst>
      <p:ext uri="{BB962C8B-B14F-4D97-AF65-F5344CB8AC3E}">
        <p14:creationId xmlns:p14="http://schemas.microsoft.com/office/powerpoint/2010/main" val="258834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32EAAF02-0689-8E40-F91C-6E482247520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21909" b="21909"/>
          <a:stretch/>
        </p:blipFill>
        <p:spPr>
          <a:xfrm>
            <a:off x="0" y="0"/>
            <a:ext cx="12188825" cy="4572000"/>
          </a:xfrm>
          <a:prstGeom prst="rect">
            <a:avLst/>
          </a:prstGeom>
        </p:spPr>
      </p:pic>
      <p:sp>
        <p:nvSpPr>
          <p:cNvPr id="12" name="Title 1">
            <a:extLst>
              <a:ext uri="{FF2B5EF4-FFF2-40B4-BE49-F238E27FC236}">
                <a16:creationId xmlns:a16="http://schemas.microsoft.com/office/drawing/2014/main" id="{E5EEC3BB-363E-2EAA-F5D8-14657D671295}"/>
              </a:ext>
            </a:extLst>
          </p:cNvPr>
          <p:cNvSpPr>
            <a:spLocks noGrp="1"/>
          </p:cNvSpPr>
          <p:nvPr>
            <p:ph type="title"/>
          </p:nvPr>
        </p:nvSpPr>
        <p:spPr>
          <a:xfrm>
            <a:off x="838200" y="4960138"/>
            <a:ext cx="7772400" cy="1463040"/>
          </a:xfrm>
        </p:spPr>
        <p:txBody>
          <a:bodyPr>
            <a:normAutofit/>
          </a:bodyPr>
          <a:lstStyle/>
          <a:p>
            <a:pPr algn="r"/>
            <a:r>
              <a:rPr lang="en-US" sz="7200" dirty="0">
                <a:solidFill>
                  <a:srgbClr val="FFBE32"/>
                </a:solidFill>
                <a:latin typeface="Tw Cen MT Condensed" panose="020B0606020104020203" pitchFamily="34" charset="0"/>
              </a:rPr>
              <a:t>COUNCIL</a:t>
            </a:r>
          </a:p>
        </p:txBody>
      </p:sp>
      <p:sp>
        <p:nvSpPr>
          <p:cNvPr id="15" name="TextBox 14">
            <a:extLst>
              <a:ext uri="{FF2B5EF4-FFF2-40B4-BE49-F238E27FC236}">
                <a16:creationId xmlns:a16="http://schemas.microsoft.com/office/drawing/2014/main" id="{3411D63E-0BB8-D2CD-18B4-63ED42258C33}"/>
              </a:ext>
            </a:extLst>
          </p:cNvPr>
          <p:cNvSpPr txBox="1"/>
          <p:nvPr/>
        </p:nvSpPr>
        <p:spPr>
          <a:xfrm>
            <a:off x="8591551" y="5367004"/>
            <a:ext cx="3581399" cy="954107"/>
          </a:xfrm>
          <a:prstGeom prst="rect">
            <a:avLst/>
          </a:prstGeom>
          <a:noFill/>
        </p:spPr>
        <p:txBody>
          <a:bodyPr wrap="square">
            <a:spAutoFit/>
          </a:bodyPr>
          <a:lstStyle/>
          <a:p>
            <a:pPr algn="dist"/>
            <a:r>
              <a:rPr lang="en-US" sz="2800" dirty="0">
                <a:solidFill>
                  <a:srgbClr val="FFBE32"/>
                </a:solidFill>
                <a:latin typeface="Tw Cen MT Condensed" panose="020B0606020104020203" pitchFamily="34" charset="0"/>
              </a:rPr>
              <a:t>50+ elected members representing the student body</a:t>
            </a:r>
          </a:p>
        </p:txBody>
      </p:sp>
    </p:spTree>
    <p:extLst>
      <p:ext uri="{BB962C8B-B14F-4D97-AF65-F5344CB8AC3E}">
        <p14:creationId xmlns:p14="http://schemas.microsoft.com/office/powerpoint/2010/main" val="3697546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1BC9E-20AC-6186-C64D-53B208E2CF54}"/>
              </a:ext>
            </a:extLst>
          </p:cNvPr>
          <p:cNvSpPr txBox="1">
            <a:spLocks noGrp="1"/>
          </p:cNvSpPr>
          <p:nvPr>
            <p:ph type="title" idx="4294967295"/>
          </p:nvPr>
        </p:nvSpPr>
        <p:spPr>
          <a:xfrm>
            <a:off x="5459506" y="5593976"/>
            <a:ext cx="673249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BE32"/>
                </a:solidFill>
                <a:effectLst/>
                <a:uLnTx/>
                <a:uFillTx/>
                <a:latin typeface="Tw Cen MT Condensed" panose="020B0606020104020203" pitchFamily="34" charset="0"/>
                <a:ea typeface="+mn-ea"/>
                <a:cs typeface="+mn-cs"/>
              </a:rPr>
              <a:t>SABBATICAL OFFICERS</a:t>
            </a:r>
            <a:endParaRPr kumimoji="0" lang="en-GB" sz="7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66DD554E-0558-B01C-8F20-CC7D1012AE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023" y="80682"/>
            <a:ext cx="9663953" cy="5513294"/>
          </a:xfrm>
          <a:prstGeom prst="rect">
            <a:avLst/>
          </a:prstGeom>
        </p:spPr>
      </p:pic>
    </p:spTree>
    <p:extLst>
      <p:ext uri="{BB962C8B-B14F-4D97-AF65-F5344CB8AC3E}">
        <p14:creationId xmlns:p14="http://schemas.microsoft.com/office/powerpoint/2010/main" val="3914489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908" b="34361"/>
          <a:stretch/>
        </p:blipFill>
        <p:spPr>
          <a:xfrm>
            <a:off x="6550923" y="411350"/>
            <a:ext cx="3954165" cy="3045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24401" b="24401"/>
          <a:stretch/>
        </p:blipFill>
        <p:spPr>
          <a:xfrm>
            <a:off x="1767509" y="3660058"/>
            <a:ext cx="3882664" cy="26401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a:srcRect b="12828"/>
          <a:stretch/>
        </p:blipFill>
        <p:spPr>
          <a:xfrm>
            <a:off x="1767509" y="416073"/>
            <a:ext cx="3705243" cy="3040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6550923" y="3660058"/>
            <a:ext cx="3954165" cy="2694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4"/>
          <p:cNvSpPr txBox="1">
            <a:spLocks noGrp="1"/>
          </p:cNvSpPr>
          <p:nvPr>
            <p:ph type="title" idx="4294967295"/>
          </p:nvPr>
        </p:nvSpPr>
        <p:spPr>
          <a:xfrm>
            <a:off x="689335" y="603553"/>
            <a:ext cx="1078174" cy="6001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BE32"/>
                </a:solidFill>
                <a:effectLst/>
                <a:uLnTx/>
                <a:uFillTx/>
                <a:latin typeface="Tw Cen MT Condensed" panose="020B0606020104020203"/>
                <a:ea typeface="+mn-ea"/>
                <a:cs typeface="+mn-cs"/>
              </a:rPr>
              <a:t>S</a:t>
            </a:r>
          </a:p>
        </p:txBody>
      </p:sp>
    </p:spTree>
    <p:extLst>
      <p:ext uri="{BB962C8B-B14F-4D97-AF65-F5344CB8AC3E}">
        <p14:creationId xmlns:p14="http://schemas.microsoft.com/office/powerpoint/2010/main" val="335060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668665-7655-C812-486D-6A549813F9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43" y="3125320"/>
            <a:ext cx="4509247" cy="2669264"/>
          </a:xfrm>
          <a:prstGeom prst="rect">
            <a:avLst/>
          </a:prstGeom>
          <a:effectLst>
            <a:softEdge rad="50800"/>
          </a:effectLst>
        </p:spPr>
      </p:pic>
      <p:pic>
        <p:nvPicPr>
          <p:cNvPr id="4" name="Picture 3">
            <a:extLst>
              <a:ext uri="{FF2B5EF4-FFF2-40B4-BE49-F238E27FC236}">
                <a16:creationId xmlns:a16="http://schemas.microsoft.com/office/drawing/2014/main" id="{4A32E088-E5AF-AED9-2BD8-E0FD22F4F5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046" y="293572"/>
            <a:ext cx="4509245" cy="2669265"/>
          </a:xfrm>
          <a:prstGeom prst="rect">
            <a:avLst/>
          </a:prstGeom>
          <a:effectLst>
            <a:softEdge rad="50800"/>
          </a:effectLst>
        </p:spPr>
      </p:pic>
      <p:pic>
        <p:nvPicPr>
          <p:cNvPr id="8" name="Picture 7">
            <a:extLst>
              <a:ext uri="{FF2B5EF4-FFF2-40B4-BE49-F238E27FC236}">
                <a16:creationId xmlns:a16="http://schemas.microsoft.com/office/drawing/2014/main" id="{4DDD4902-56DD-454C-7658-8BE9A622583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340" y="3125321"/>
            <a:ext cx="4509246" cy="2669264"/>
          </a:xfrm>
          <a:prstGeom prst="rect">
            <a:avLst/>
          </a:prstGeom>
          <a:effectLst>
            <a:softEdge rad="50800"/>
          </a:effectLst>
        </p:spPr>
      </p:pic>
      <p:pic>
        <p:nvPicPr>
          <p:cNvPr id="6" name="Picture 5">
            <a:extLst>
              <a:ext uri="{FF2B5EF4-FFF2-40B4-BE49-F238E27FC236}">
                <a16:creationId xmlns:a16="http://schemas.microsoft.com/office/drawing/2014/main" id="{CA15F67F-E851-3F42-210F-31B01A91007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5341" y="293572"/>
            <a:ext cx="4509245" cy="2669265"/>
          </a:xfrm>
          <a:prstGeom prst="rect">
            <a:avLst/>
          </a:prstGeom>
          <a:effectLst>
            <a:outerShdw blurRad="50800" dist="50800" dir="5400000" sx="1000" sy="1000" algn="ctr" rotWithShape="0">
              <a:srgbClr val="000000">
                <a:alpha val="42000"/>
              </a:srgbClr>
            </a:outerShdw>
            <a:reflection stA="1000" endPos="65000" dist="50800" dir="5400000" sy="-100000" algn="bl" rotWithShape="0"/>
            <a:softEdge rad="50800"/>
          </a:effectLst>
        </p:spPr>
      </p:pic>
      <p:sp>
        <p:nvSpPr>
          <p:cNvPr id="2" name="Title 1">
            <a:extLst>
              <a:ext uri="{FF2B5EF4-FFF2-40B4-BE49-F238E27FC236}">
                <a16:creationId xmlns:a16="http://schemas.microsoft.com/office/drawing/2014/main" id="{2DA05097-5B43-9EF2-BB53-52505EECF397}"/>
              </a:ext>
              <a:ext uri="{C183D7F6-B498-43B3-948B-1728B52AA6E4}">
                <adec:decorative xmlns:adec="http://schemas.microsoft.com/office/drawing/2017/decorative" val="1"/>
              </a:ext>
            </a:extLst>
          </p:cNvPr>
          <p:cNvSpPr txBox="1">
            <a:spLocks noGrp="1"/>
          </p:cNvSpPr>
          <p:nvPr>
            <p:ph type="title" idx="4294967295"/>
          </p:nvPr>
        </p:nvSpPr>
        <p:spPr>
          <a:xfrm>
            <a:off x="4428565" y="5710518"/>
            <a:ext cx="7682753"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FBE32"/>
                </a:solidFill>
                <a:effectLst/>
                <a:uLnTx/>
                <a:uFillTx/>
                <a:latin typeface="Tw Cen MT Condensed" panose="020B0606020104020203" pitchFamily="34" charset="0"/>
                <a:ea typeface="+mn-ea"/>
                <a:cs typeface="+mn-cs"/>
              </a:rPr>
              <a:t>Gilchrist Postgraduate Club</a:t>
            </a:r>
            <a:endParaRPr kumimoji="0" lang="en-GB" sz="7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69847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solidFill>
                  <a:srgbClr val="FFBE32"/>
                </a:solidFill>
                <a:latin typeface="Tw Cen MT Condensed" panose="020B0606020104020203" pitchFamily="34" charset="0"/>
              </a:rPr>
              <a:t>SOCIETIES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86" y="5218901"/>
            <a:ext cx="830118" cy="830118"/>
          </a:xfrm>
          <a:prstGeom prst="ellipse">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42687" y="1937628"/>
            <a:ext cx="834448" cy="834448"/>
          </a:xfrm>
          <a:prstGeom prst="ellipse">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15106" y="1708060"/>
            <a:ext cx="859548" cy="599147"/>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9711" y="4429154"/>
            <a:ext cx="808904" cy="1005997"/>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846997" y="5644671"/>
            <a:ext cx="1626530" cy="66298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950356" y="5781359"/>
            <a:ext cx="1332048" cy="543505"/>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9"/>
          <a:srcRect l="25098" t="-4202" r="26022" b="4202"/>
          <a:stretch/>
        </p:blipFill>
        <p:spPr>
          <a:xfrm>
            <a:off x="2934548" y="3056221"/>
            <a:ext cx="1123152" cy="936591"/>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609417" y="2855130"/>
            <a:ext cx="962385" cy="737146"/>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12726" y="3212584"/>
            <a:ext cx="1966828" cy="691713"/>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1077072" y="4149968"/>
            <a:ext cx="827612" cy="775024"/>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666024" y="5486400"/>
            <a:ext cx="795907" cy="834229"/>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5865899" y="637015"/>
            <a:ext cx="1423764" cy="527082"/>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115355" y="2928716"/>
            <a:ext cx="1452562" cy="1452562"/>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474795" y="2082960"/>
            <a:ext cx="602277" cy="677032"/>
          </a:xfrm>
          <a:prstGeom prst="rect">
            <a:avLst/>
          </a:prstGeom>
        </p:spPr>
      </p:pic>
      <p:pic>
        <p:nvPicPr>
          <p:cNvPr id="20" name="Picture 19">
            <a:extLs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3359538" y="1770684"/>
            <a:ext cx="796615" cy="796615"/>
          </a:xfrm>
          <a:prstGeom prst="rect">
            <a:avLst/>
          </a:prstGeom>
        </p:spPr>
      </p:pic>
      <p:pic>
        <p:nvPicPr>
          <p:cNvPr id="21" name="Picture 20">
            <a:extLs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4619595" y="4196998"/>
            <a:ext cx="862555" cy="856327"/>
          </a:xfrm>
          <a:prstGeom prst="rect">
            <a:avLst/>
          </a:prstGeom>
        </p:spPr>
      </p:pic>
      <p:pic>
        <p:nvPicPr>
          <p:cNvPr id="22" name="Picture 21">
            <a:extLs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2762710" y="4497101"/>
            <a:ext cx="917956" cy="826160"/>
          </a:xfrm>
          <a:prstGeom prst="rect">
            <a:avLst/>
          </a:prstGeom>
        </p:spPr>
      </p:pic>
      <p:pic>
        <p:nvPicPr>
          <p:cNvPr id="23" name="Picture 22">
            <a:extLst>
              <a:ext uri="{C183D7F6-B498-43B3-948B-1728B52AA6E4}">
                <adec:decorative xmlns:adec="http://schemas.microsoft.com/office/drawing/2017/decorative" val="1"/>
              </a:ext>
            </a:extLst>
          </p:cNvPr>
          <p:cNvPicPr>
            <a:picLocks noChangeAspect="1"/>
          </p:cNvPicPr>
          <p:nvPr/>
        </p:nvPicPr>
        <p:blipFill rotWithShape="1">
          <a:blip r:embed="rId20"/>
          <a:srcRect l="22085" t="1884" r="22449" b="71192"/>
          <a:stretch/>
        </p:blipFill>
        <p:spPr>
          <a:xfrm>
            <a:off x="3710371" y="340995"/>
            <a:ext cx="1380238" cy="947222"/>
          </a:xfrm>
          <a:prstGeom prst="rect">
            <a:avLst/>
          </a:prstGeom>
        </p:spPr>
      </p:pic>
      <p:pic>
        <p:nvPicPr>
          <p:cNvPr id="24" name="Picture 23">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6384371" y="2082960"/>
            <a:ext cx="679572" cy="777358"/>
          </a:xfrm>
          <a:prstGeom prst="rect">
            <a:avLst/>
          </a:prstGeom>
        </p:spPr>
      </p:pic>
      <p:pic>
        <p:nvPicPr>
          <p:cNvPr id="2052" name="Picture 4">
            <a:extLst>
              <a:ext uri="{FF2B5EF4-FFF2-40B4-BE49-F238E27FC236}">
                <a16:creationId xmlns:a16="http://schemas.microsoft.com/office/drawing/2014/main" id="{23350A2D-5613-0B99-E690-C5CDA4AA33C0}"/>
              </a:ext>
              <a:ext uri="{C183D7F6-B498-43B3-948B-1728B52AA6E4}">
                <adec:decorative xmlns:adec="http://schemas.microsoft.com/office/drawing/2017/decorative" val="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67917" y="1393546"/>
            <a:ext cx="4520808" cy="4522902"/>
          </a:xfrm>
          <a:prstGeom prst="rect">
            <a:avLst/>
          </a:prstGeom>
          <a:noFill/>
          <a:effectLst>
            <a:glow>
              <a:schemeClr val="accent1">
                <a:alpha val="16000"/>
              </a:schemeClr>
            </a:glow>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23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4586" y="4960137"/>
            <a:ext cx="8597480" cy="1463040"/>
          </a:xfrm>
          <a:noFill/>
        </p:spPr>
        <p:txBody>
          <a:bodyPr>
            <a:normAutofit/>
          </a:bodyPr>
          <a:lstStyle/>
          <a:p>
            <a:pPr algn="r"/>
            <a:r>
              <a:rPr lang="en-US" sz="7200" dirty="0">
                <a:solidFill>
                  <a:srgbClr val="FFBE32"/>
                </a:solidFill>
                <a:latin typeface="Tw Cen MT Condensed" panose="020B0606020104020203" pitchFamily="34" charset="0"/>
              </a:rPr>
              <a:t>BECOME A CLASS/PGR REP</a:t>
            </a:r>
            <a:endParaRPr lang="en-US" sz="6000" dirty="0">
              <a:solidFill>
                <a:srgbClr val="FFBE32"/>
              </a:solidFill>
              <a:latin typeface="Tw Cen MT Condensed" panose="020B0606020104020203" pitchFamily="34" charset="0"/>
            </a:endParaRP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8563" y="4694568"/>
            <a:ext cx="1878939" cy="1878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9455" r="9455"/>
          <a:stretch/>
        </p:blipFill>
        <p:spPr>
          <a:xfrm>
            <a:off x="8029575" y="688942"/>
            <a:ext cx="3502491" cy="3948642"/>
          </a:xfrm>
          <a:prstGeom prst="roundRect">
            <a:avLst/>
          </a:prstGeom>
          <a:ln w="76200">
            <a:solidFill>
              <a:schemeClr val="accent2">
                <a:lumMod val="75000"/>
              </a:schemeClr>
            </a:solidFill>
          </a:ln>
        </p:spPr>
      </p:pic>
      <p:sp>
        <p:nvSpPr>
          <p:cNvPr id="9" name="Content Placeholder 2"/>
          <p:cNvSpPr txBox="1">
            <a:spLocks/>
          </p:cNvSpPr>
          <p:nvPr/>
        </p:nvSpPr>
        <p:spPr>
          <a:xfrm>
            <a:off x="1116901" y="273395"/>
            <a:ext cx="5795773" cy="402336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1CADE4"/>
              </a:buClr>
              <a:buSzPct val="100000"/>
              <a:buFont typeface="Wingdings" panose="05000000000000000000" pitchFamily="2" charset="2"/>
              <a:buChar char="§"/>
              <a:tabLst/>
              <a:defRPr/>
            </a:pPr>
            <a:r>
              <a:rPr kumimoji="0" lang="en-US" sz="4000" b="0" i="0" u="none" strike="noStrike" kern="1200" cap="none" spc="0" normalizeH="0" baseline="0" noProof="0" dirty="0">
                <a:ln>
                  <a:noFill/>
                </a:ln>
                <a:solidFill>
                  <a:srgbClr val="FFBE32"/>
                </a:solidFill>
                <a:effectLst/>
                <a:uLnTx/>
                <a:uFillTx/>
                <a:latin typeface="Tw Cen MT Condensed" panose="020B0606020104020203"/>
                <a:ea typeface="+mn-ea"/>
                <a:cs typeface="+mn-cs"/>
              </a:rPr>
              <a:t> Represent your cohort</a:t>
            </a:r>
          </a:p>
          <a:p>
            <a:pPr marL="0" marR="0" lvl="0" indent="0" algn="l" defTabSz="914400" rtl="0" eaLnBrk="1" fontAlgn="auto" latinLnBrk="0" hangingPunct="1">
              <a:lnSpc>
                <a:spcPct val="100000"/>
              </a:lnSpc>
              <a:spcBef>
                <a:spcPts val="0"/>
              </a:spcBef>
              <a:spcAft>
                <a:spcPts val="200"/>
              </a:spcAft>
              <a:buClr>
                <a:srgbClr val="1CADE4"/>
              </a:buClr>
              <a:buSzPct val="100000"/>
              <a:buFont typeface="Wingdings" panose="05000000000000000000" pitchFamily="2" charset="2"/>
              <a:buChar char="§"/>
              <a:tabLst/>
              <a:defRPr/>
            </a:pPr>
            <a:r>
              <a:rPr kumimoji="0" lang="en-US" sz="4000" b="0" i="0" u="none" strike="noStrike" kern="1200" cap="none" spc="0" normalizeH="0" baseline="0" noProof="0" dirty="0">
                <a:ln>
                  <a:noFill/>
                </a:ln>
                <a:solidFill>
                  <a:srgbClr val="FFBE32"/>
                </a:solidFill>
                <a:effectLst/>
                <a:uLnTx/>
                <a:uFillTx/>
                <a:latin typeface="Tw Cen MT Condensed" panose="020B0606020104020203"/>
                <a:ea typeface="+mn-ea"/>
                <a:cs typeface="+mn-cs"/>
              </a:rPr>
              <a:t> Learn more about how things work at the university</a:t>
            </a:r>
          </a:p>
          <a:p>
            <a:pPr marL="0" marR="0" lvl="0" indent="0" algn="l" defTabSz="914400" rtl="0" eaLnBrk="1" fontAlgn="auto" latinLnBrk="0" hangingPunct="1">
              <a:lnSpc>
                <a:spcPct val="100000"/>
              </a:lnSpc>
              <a:spcBef>
                <a:spcPts val="0"/>
              </a:spcBef>
              <a:spcAft>
                <a:spcPts val="200"/>
              </a:spcAft>
              <a:buClr>
                <a:srgbClr val="1CADE4"/>
              </a:buClr>
              <a:buSzPct val="100000"/>
              <a:buFont typeface="Wingdings" panose="05000000000000000000" pitchFamily="2" charset="2"/>
              <a:buChar char="§"/>
              <a:tabLst/>
              <a:defRPr/>
            </a:pPr>
            <a:r>
              <a:rPr kumimoji="0" lang="en-US" sz="4000" b="0" i="0" u="none" strike="noStrike" kern="1200" cap="none" spc="0" normalizeH="0" baseline="0" noProof="0" dirty="0">
                <a:ln>
                  <a:noFill/>
                </a:ln>
                <a:solidFill>
                  <a:srgbClr val="FFBE32"/>
                </a:solidFill>
                <a:effectLst/>
                <a:uLnTx/>
                <a:uFillTx/>
                <a:latin typeface="Tw Cen MT Condensed" panose="020B0606020104020203"/>
                <a:ea typeface="+mn-ea"/>
                <a:cs typeface="+mn-cs"/>
              </a:rPr>
              <a:t> Have it on your transcript</a:t>
            </a:r>
          </a:p>
          <a:p>
            <a:pPr marL="0" marR="0" lvl="0" indent="0" algn="l" defTabSz="914400" rtl="0" eaLnBrk="1" fontAlgn="auto" latinLnBrk="0" hangingPunct="1">
              <a:lnSpc>
                <a:spcPct val="100000"/>
              </a:lnSpc>
              <a:spcBef>
                <a:spcPts val="0"/>
              </a:spcBef>
              <a:spcAft>
                <a:spcPts val="200"/>
              </a:spcAft>
              <a:buClr>
                <a:srgbClr val="1CADE4"/>
              </a:buClr>
              <a:buSzPct val="100000"/>
              <a:buFont typeface="Wingdings" panose="05000000000000000000" pitchFamily="2" charset="2"/>
              <a:buChar char="§"/>
              <a:tabLst/>
              <a:defRPr/>
            </a:pPr>
            <a:r>
              <a:rPr kumimoji="0" lang="en-US" sz="4000" b="0" i="0" u="none" strike="noStrike" kern="1200" cap="none" spc="0" normalizeH="0" baseline="0" noProof="0" dirty="0">
                <a:ln>
                  <a:noFill/>
                </a:ln>
                <a:solidFill>
                  <a:srgbClr val="FFBE32"/>
                </a:solidFill>
                <a:effectLst/>
                <a:uLnTx/>
                <a:uFillTx/>
                <a:latin typeface="Tw Cen MT Condensed" panose="020B0606020104020203"/>
                <a:ea typeface="+mn-ea"/>
                <a:cs typeface="+mn-cs"/>
              </a:rPr>
              <a:t> Fight for the issues that matter</a:t>
            </a:r>
          </a:p>
        </p:txBody>
      </p:sp>
    </p:spTree>
    <p:extLst>
      <p:ext uri="{BB962C8B-B14F-4D97-AF65-F5344CB8AC3E}">
        <p14:creationId xmlns:p14="http://schemas.microsoft.com/office/powerpoint/2010/main" val="1428612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45269" y="4957749"/>
            <a:ext cx="7346731" cy="1463040"/>
          </a:xfrm>
        </p:spPr>
        <p:txBody>
          <a:bodyPr>
            <a:normAutofit/>
          </a:bodyPr>
          <a:lstStyle/>
          <a:p>
            <a:pPr algn="r"/>
            <a:r>
              <a:rPr lang="en-US" sz="6600" dirty="0">
                <a:solidFill>
                  <a:srgbClr val="FFBE32"/>
                </a:solidFill>
                <a:latin typeface="Tw Cen MT Condensed" panose="020B0606020104020203" pitchFamily="34" charset="0"/>
              </a:rPr>
              <a:t>COUNCIL ELECTIONS</a:t>
            </a:r>
            <a:endParaRPr lang="en-US" sz="5400" dirty="0">
              <a:solidFill>
                <a:srgbClr val="FFBE32"/>
              </a:solidFill>
              <a:latin typeface="Tw Cen MT Condensed" panose="020B0606020104020203" pitchFamily="34" charset="0"/>
            </a:endParaRPr>
          </a:p>
        </p:txBody>
      </p:sp>
      <p:sp>
        <p:nvSpPr>
          <p:cNvPr id="5" name="Rectangle 4">
            <a:extLst>
              <a:ext uri="{C183D7F6-B498-43B3-948B-1728B52AA6E4}">
                <adec:decorative xmlns:adec="http://schemas.microsoft.com/office/drawing/2017/decorative" val="1"/>
              </a:ext>
            </a:extLst>
          </p:cNvPr>
          <p:cNvSpPr/>
          <p:nvPr/>
        </p:nvSpPr>
        <p:spPr>
          <a:xfrm>
            <a:off x="0" y="0"/>
            <a:ext cx="12192000" cy="4591050"/>
          </a:xfrm>
          <a:prstGeom prst="rect">
            <a:avLst/>
          </a:prstGeom>
          <a:solidFill>
            <a:schemeClr val="bg1">
              <a:alpha val="9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8563" y="4798086"/>
            <a:ext cx="1878939" cy="1878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1209D5-1180-6482-D176-2926C37C1C49}"/>
              </a:ext>
              <a:ext uri="{C183D7F6-B498-43B3-948B-1728B52AA6E4}">
                <adec:decorative xmlns:adec="http://schemas.microsoft.com/office/drawing/2017/decorative" val="1"/>
              </a:ext>
            </a:extLst>
          </p:cNvPr>
          <p:cNvPicPr>
            <a:picLocks noChangeAspect="1"/>
          </p:cNvPicPr>
          <p:nvPr/>
        </p:nvPicPr>
        <p:blipFill rotWithShape="1">
          <a:blip r:embed="rId4"/>
          <a:srcRect t="25417" r="1549" b="27709"/>
          <a:stretch/>
        </p:blipFill>
        <p:spPr>
          <a:xfrm>
            <a:off x="1" y="-1"/>
            <a:ext cx="12192000" cy="4591049"/>
          </a:xfrm>
          <a:prstGeom prst="rect">
            <a:avLst/>
          </a:prstGeom>
        </p:spPr>
      </p:pic>
    </p:spTree>
    <p:extLst>
      <p:ext uri="{BB962C8B-B14F-4D97-AF65-F5344CB8AC3E}">
        <p14:creationId xmlns:p14="http://schemas.microsoft.com/office/powerpoint/2010/main" val="2287046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5c28c84-e96c-4877-b9f9-a6dfe5f6aea4">
      <Terms xmlns="http://schemas.microsoft.com/office/infopath/2007/PartnerControls"/>
    </lcf76f155ced4ddcb4097134ff3c332f>
    <TaxCatchAll xmlns="b6763c43-a027-4721-a2ad-03677db69ee5" xsi:nil="true"/>
    <Comments xmlns="d5c28c84-e96c-4877-b9f9-a6dfe5f6aea4">xxx</Comment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661E5820E0F948AEC549E97237C46A" ma:contentTypeVersion="18" ma:contentTypeDescription="Create a new document." ma:contentTypeScope="" ma:versionID="b535e7808e38b15234e6591836fd95fa">
  <xsd:schema xmlns:xsd="http://www.w3.org/2001/XMLSchema" xmlns:xs="http://www.w3.org/2001/XMLSchema" xmlns:p="http://schemas.microsoft.com/office/2006/metadata/properties" xmlns:ns2="d5c28c84-e96c-4877-b9f9-a6dfe5f6aea4" xmlns:ns3="b6763c43-a027-4721-a2ad-03677db69ee5" targetNamespace="http://schemas.microsoft.com/office/2006/metadata/properties" ma:root="true" ma:fieldsID="5626fbbc72170f23c94792cf4511dc5a" ns2:_="" ns3:_="">
    <xsd:import namespace="d5c28c84-e96c-4877-b9f9-a6dfe5f6aea4"/>
    <xsd:import namespace="b6763c43-a027-4721-a2ad-03677db69e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Comments" minOccurs="0"/>
                <xsd:element ref="ns2:MediaServiceDateTaken"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c28c84-e96c-4877-b9f9-a6dfe5f6ae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Comments" ma:index="16" nillable="true" ma:displayName="Comments" ma:default="xxx" ma:description="Provide comments&#10;" ma:format="Dropdown" ma:internalName="Comments">
      <xsd:simpleType>
        <xsd:restriction base="dms:Text">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763c43-a027-4721-a2ad-03677db69ee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7baaa35-10d8-4a7e-8fb8-25fc5ae3825f}" ma:internalName="TaxCatchAll" ma:showField="CatchAllData" ma:web="b6763c43-a027-4721-a2ad-03677db69ee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E946D-5DDE-4EC8-9E99-7128DE01FCCC}">
  <ds:schemaRefs>
    <ds:schemaRef ds:uri="http://www.w3.org/XML/1998/namespace"/>
    <ds:schemaRef ds:uri="http://purl.org/dc/elements/1.1/"/>
    <ds:schemaRef ds:uri="http://schemas.openxmlformats.org/package/2006/metadata/core-properties"/>
    <ds:schemaRef ds:uri="http://schemas.microsoft.com/office/2006/documentManagement/types"/>
    <ds:schemaRef ds:uri="http://purl.org/dc/terms/"/>
    <ds:schemaRef ds:uri="d5c28c84-e96c-4877-b9f9-a6dfe5f6aea4"/>
    <ds:schemaRef ds:uri="http://schemas.microsoft.com/office/infopath/2007/PartnerControls"/>
    <ds:schemaRef ds:uri="b6763c43-a027-4721-a2ad-03677db69ee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3BB9290-2996-4CEA-96ED-3853645A7221}">
  <ds:schemaRefs>
    <ds:schemaRef ds:uri="http://schemas.microsoft.com/sharepoint/v3/contenttype/forms"/>
  </ds:schemaRefs>
</ds:datastoreItem>
</file>

<file path=customXml/itemProps3.xml><?xml version="1.0" encoding="utf-8"?>
<ds:datastoreItem xmlns:ds="http://schemas.openxmlformats.org/officeDocument/2006/customXml" ds:itemID="{21897C6C-F7BE-4B65-ACCF-7B0CECB06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c28c84-e96c-4877-b9f9-a6dfe5f6aea4"/>
    <ds:schemaRef ds:uri="b6763c43-a027-4721-a2ad-03677db69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12877</TotalTime>
  <Words>1460</Words>
  <Application>Microsoft Office PowerPoint</Application>
  <PresentationFormat>Widescreen</PresentationFormat>
  <Paragraphs>102</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Tw Cen MT</vt:lpstr>
      <vt:lpstr>Tw Cen MT Condensed</vt:lpstr>
      <vt:lpstr>Wingdings</vt:lpstr>
      <vt:lpstr>Office Theme</vt:lpstr>
      <vt:lpstr>WELCOME TO GLASGOW ________________</vt:lpstr>
      <vt:lpstr>SRC Induction </vt:lpstr>
      <vt:lpstr>COUNCIL</vt:lpstr>
      <vt:lpstr>SABBATICAL OFFICERS</vt:lpstr>
      <vt:lpstr>S E R V I C E S</vt:lpstr>
      <vt:lpstr>Gilchrist Postgraduate Club </vt:lpstr>
      <vt:lpstr>SOCIETIES</vt:lpstr>
      <vt:lpstr>BECOME A CLASS/PGR REP</vt:lpstr>
      <vt:lpstr>COUNCIL ELECTIONS</vt:lpstr>
      <vt:lpstr>Contacts</vt:lpstr>
    </vt:vector>
  </TitlesOfParts>
  <Company>University Of Glasgow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Claire Hardy</dc:creator>
  <cp:lastModifiedBy>Maarja Weeber</cp:lastModifiedBy>
  <cp:revision>61</cp:revision>
  <dcterms:created xsi:type="dcterms:W3CDTF">2018-07-06T08:23:44Z</dcterms:created>
  <dcterms:modified xsi:type="dcterms:W3CDTF">2023-10-27T12:03:25Z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0x010100ED661E5820E0F948AEC549E97237C46A</vt:lpwstr>
  </property>
  <property fmtid="{D5CDD505-2E9C-101B-9397-08002B2CF9AE}" pid="3" name="MediaServiceImageTags">
    <vt:lpwstr/>
  </property>
</Properties>
</file>